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7" r:id="rId7"/>
    <p:sldId id="263" r:id="rId8"/>
    <p:sldId id="270" r:id="rId9"/>
    <p:sldId id="266" r:id="rId10"/>
    <p:sldId id="265" r:id="rId11"/>
    <p:sldId id="268" r:id="rId12"/>
    <p:sldId id="26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2BC09-E88B-4B83-8042-44FCE1243425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966BE-14B5-4F92-A569-7F2CE39DA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663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9ACD0DF-14EE-4E01-9031-102B4666D544}" type="datetime1">
              <a:rPr lang="fr-FR" smtClean="0"/>
              <a:t>11/02/2022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06353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EE1EC-5142-4C74-BE45-84802D5D5287}" type="datetime1">
              <a:rPr lang="fr-FR" smtClean="0"/>
              <a:t>11/02/2022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078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FF5A-1463-4497-B6F2-6310B4E2C5F1}" type="datetime1">
              <a:rPr lang="fr-FR" smtClean="0"/>
              <a:t>11/02/2022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260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773A8-F741-47EC-B945-87BD6D43E562}" type="datetime1">
              <a:rPr lang="fr-FR" smtClean="0"/>
              <a:t>11/02/2022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7523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285C46-29AB-478B-B0F4-94E9DA5DE635}" type="datetime1">
              <a:rPr lang="fr-FR" smtClean="0"/>
              <a:t>11/02/2022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829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3904-75C3-49C5-A620-0D9C1CA08B07}" type="datetime1">
              <a:rPr lang="fr-FR" smtClean="0"/>
              <a:t>11/02/2022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190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49751-9DCF-4F19-9B92-1572910EE60D}" type="datetime1">
              <a:rPr lang="fr-FR" smtClean="0"/>
              <a:t>11/02/2022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17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153CD-06B9-4A8B-B654-8EE91D302ED7}" type="datetime1">
              <a:rPr lang="fr-FR" smtClean="0"/>
              <a:t>11/02/2022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22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4D2F-D0FD-4E19-8448-2B98E1C6A4B0}" type="datetime1">
              <a:rPr lang="fr-FR" smtClean="0"/>
              <a:t>11/02/2022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28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7126EB-A7D5-4EAA-AAD7-7016E9ED1D38}" type="datetime1">
              <a:rPr lang="fr-FR" smtClean="0"/>
              <a:t>11/02/2022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753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27D101-C5E8-4A5F-A420-A67A8F56CFB7}" type="datetime1">
              <a:rPr lang="fr-FR" smtClean="0"/>
              <a:t>11/02/2022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675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C6362F9-1D12-4B86-8831-4618B32C137D}" type="datetime1">
              <a:rPr lang="fr-FR" smtClean="0"/>
              <a:t>11/02/2022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D15C5F4-F93C-4401-A373-43D8E4788B5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167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</a:rPr>
              <a:t>Seydou Dia et Simona Miladinova </a:t>
            </a: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2598841" y="2870042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5000" dirty="0">
                <a:latin typeface="Calibri" panose="020F0502020204030204" pitchFamily="34" charset="0"/>
              </a:rPr>
              <a:t>Marchés couplés 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AA559780-AAEC-4A85-A159-29F6C58879E0}"/>
              </a:ext>
            </a:extLst>
          </p:cNvPr>
          <p:cNvSpPr txBox="1">
            <a:spLocks/>
          </p:cNvSpPr>
          <p:nvPr/>
        </p:nvSpPr>
        <p:spPr>
          <a:xfrm>
            <a:off x="2457715" y="4499397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Calibri" panose="020F0502020204030204" pitchFamily="34" charset="0"/>
              </a:rPr>
              <a:t>11 Février 2022</a:t>
            </a:r>
          </a:p>
        </p:txBody>
      </p:sp>
    </p:spTree>
    <p:extLst>
      <p:ext uri="{BB962C8B-B14F-4D97-AF65-F5344CB8AC3E}">
        <p14:creationId xmlns:p14="http://schemas.microsoft.com/office/powerpoint/2010/main" val="625734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26494" cy="14859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Marchés couplés – </a:t>
            </a:r>
            <a:r>
              <a:rPr lang="fr-FR" sz="4000" dirty="0">
                <a:solidFill>
                  <a:schemeClr val="accent1"/>
                </a:solidFill>
                <a:latin typeface="Calibri" panose="020F0502020204030204" pitchFamily="34" charset="0"/>
              </a:rPr>
              <a:t>Marché à 35 zones (plaque européenne)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10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478604" y="1850687"/>
            <a:ext cx="9669294" cy="1768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</a:rPr>
              <a:t>Hypothèses: </a:t>
            </a:r>
          </a:p>
          <a:p>
            <a:pPr marL="342900" indent="-342900">
              <a:buAutoNum type="arabicPeriod"/>
            </a:pPr>
            <a:r>
              <a:rPr lang="fr-FR" dirty="0">
                <a:latin typeface="Calibri" panose="020F0502020204030204" pitchFamily="34" charset="0"/>
              </a:rPr>
              <a:t>La capacité d’interconnexion entre chaque zone est égale</a:t>
            </a:r>
          </a:p>
          <a:p>
            <a:pPr marL="342900" indent="-342900">
              <a:buAutoNum type="arabicPeriod"/>
            </a:pPr>
            <a:r>
              <a:rPr lang="fr-FR" dirty="0">
                <a:latin typeface="Calibri" panose="020F0502020204030204" pitchFamily="34" charset="0"/>
              </a:rPr>
              <a:t>Génération de 35 courbes d’offre et de demande (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dirty="0">
                <a:latin typeface="Calibri" panose="020F0502020204030204" pitchFamily="34" charset="0"/>
              </a:rPr>
              <a:t>zone à prix faible mais une grande dispersion de prix;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dirty="0">
                <a:latin typeface="Calibri" panose="020F0502020204030204" pitchFamily="34" charset="0"/>
              </a:rPr>
              <a:t>zone à prix élevé mais avec une moindre volatilité;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dirty="0">
                <a:latin typeface="Calibri" panose="020F0502020204030204" pitchFamily="34" charset="0"/>
              </a:rPr>
              <a:t>Zone à prix moyen avec une volatilité moyenne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99" y="2002266"/>
            <a:ext cx="3917595" cy="44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80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26494" cy="14859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Marchés couplés – </a:t>
            </a:r>
            <a:r>
              <a:rPr lang="fr-FR" sz="4000" dirty="0">
                <a:solidFill>
                  <a:schemeClr val="accent1"/>
                </a:solidFill>
                <a:latin typeface="Calibri" panose="020F0502020204030204" pitchFamily="34" charset="0"/>
              </a:rPr>
              <a:t>Résultats avec marché à 35 zones (plaque européenne)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11</a:t>
            </a:fld>
            <a:endParaRPr lang="fr-FR"/>
          </a:p>
        </p:txBody>
      </p:sp>
      <p:sp>
        <p:nvSpPr>
          <p:cNvPr id="6" name="AutoShape 2" descr="https://webmail.mines-paristech.fr/service/home/~/?auth=co&amp;loc=fr_FR&amp;id=1702&amp;part=2">
            <a:extLst>
              <a:ext uri="{FF2B5EF4-FFF2-40B4-BE49-F238E27FC236}">
                <a16:creationId xmlns:a16="http://schemas.microsoft.com/office/drawing/2014/main" id="{46BE80D5-9182-429A-9E80-D2B074A3B7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042CEC-783E-4DFD-A24E-6F400464A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4" r="13606" b="4277"/>
          <a:stretch/>
        </p:blipFill>
        <p:spPr>
          <a:xfrm>
            <a:off x="7970807" y="1456123"/>
            <a:ext cx="4064379" cy="285641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53EB77A-FDBC-4D9E-A62C-22B8C5D0B0DA}"/>
              </a:ext>
            </a:extLst>
          </p:cNvPr>
          <p:cNvSpPr txBox="1"/>
          <p:nvPr/>
        </p:nvSpPr>
        <p:spPr>
          <a:xfrm>
            <a:off x="9472736" y="1760808"/>
            <a:ext cx="2403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Prix =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</a:rPr>
              <a:t>19,24</a:t>
            </a:r>
          </a:p>
          <a:p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Ex. </a:t>
            </a:r>
            <a:r>
              <a:rPr lang="fr-FR" sz="1600" dirty="0" err="1">
                <a:solidFill>
                  <a:schemeClr val="accent6">
                    <a:lumMod val="50000"/>
                  </a:schemeClr>
                </a:solidFill>
              </a:rPr>
              <a:t>capacity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 =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</a:rPr>
              <a:t>14 100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7BCED34-EEFB-4D1F-A7DC-3EB01A843DBD}"/>
              </a:ext>
            </a:extLst>
          </p:cNvPr>
          <p:cNvCxnSpPr/>
          <p:nvPr/>
        </p:nvCxnSpPr>
        <p:spPr>
          <a:xfrm flipV="1">
            <a:off x="10230928" y="2356366"/>
            <a:ext cx="353683" cy="46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E4CEE64A-A401-446E-9D22-3CAC39DB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3" y="2588602"/>
            <a:ext cx="6742284" cy="38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23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15C5F4-F93C-4401-A373-43D8E4788B55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26494" cy="14859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Marchés couplés – </a:t>
            </a:r>
            <a:r>
              <a:rPr lang="fr-FR" sz="4000" dirty="0">
                <a:solidFill>
                  <a:schemeClr val="accent1"/>
                </a:solidFill>
                <a:latin typeface="Calibri" panose="020F0502020204030204" pitchFamily="34" charset="0"/>
              </a:rPr>
              <a:t>Résultats avec un marché à 35 zones (rente d’interconnexion)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DB86ED-AD45-4D2A-B3DC-7257A1AAD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4" r="12548"/>
          <a:stretch/>
        </p:blipFill>
        <p:spPr>
          <a:xfrm>
            <a:off x="1372937" y="2135400"/>
            <a:ext cx="9696091" cy="4354286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023EE24-39B7-4736-81B4-8FD536CCEF67}"/>
              </a:ext>
            </a:extLst>
          </p:cNvPr>
          <p:cNvSpPr/>
          <p:nvPr/>
        </p:nvSpPr>
        <p:spPr>
          <a:xfrm>
            <a:off x="9472736" y="4002657"/>
            <a:ext cx="1534570" cy="61247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47DBC31-0381-49E7-8FE0-31752CC3D2DB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4339087" y="2993366"/>
            <a:ext cx="5133649" cy="131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651929D-7829-4CAE-AE3D-C8F8555ACEB7}"/>
              </a:ext>
            </a:extLst>
          </p:cNvPr>
          <p:cNvSpPr txBox="1"/>
          <p:nvPr/>
        </p:nvSpPr>
        <p:spPr>
          <a:xfrm>
            <a:off x="6789922" y="5589218"/>
            <a:ext cx="2403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Ex. </a:t>
            </a:r>
            <a:r>
              <a:rPr lang="fr-FR" sz="1600" dirty="0" err="1">
                <a:solidFill>
                  <a:schemeClr val="accent6">
                    <a:lumMod val="50000"/>
                  </a:schemeClr>
                </a:solidFill>
              </a:rPr>
              <a:t>capacity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 =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</a:rPr>
              <a:t>14 100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1A98F52-B6AC-4C04-BCBF-4724B7DD8CB4}"/>
              </a:ext>
            </a:extLst>
          </p:cNvPr>
          <p:cNvCxnSpPr/>
          <p:nvPr/>
        </p:nvCxnSpPr>
        <p:spPr>
          <a:xfrm flipV="1">
            <a:off x="6728604" y="5857336"/>
            <a:ext cx="310551" cy="15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532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06A36E-A719-4B0C-B645-93C9DD80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3C0D69-907E-4DEA-9806-4B8763A75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628116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 QUESTIONS / REPONSES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23031C-AA54-4971-B47E-9A1B40A8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10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</a:rPr>
              <a:t>Sommaire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1600" y="1634247"/>
            <a:ext cx="9601200" cy="3581400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</a:rPr>
              <a:t>Marché unique à 1 zone </a:t>
            </a:r>
          </a:p>
          <a:p>
            <a:pPr lvl="1"/>
            <a:r>
              <a:rPr lang="fr-FR" dirty="0">
                <a:latin typeface="Calibri" panose="020F0502020204030204" pitchFamily="34" charset="0"/>
              </a:rPr>
              <a:t>Résultats pour la Zone 1, 2 et 3</a:t>
            </a:r>
          </a:p>
          <a:p>
            <a:r>
              <a:rPr lang="fr-FR" dirty="0">
                <a:latin typeface="Calibri" panose="020F0502020204030204" pitchFamily="34" charset="0"/>
              </a:rPr>
              <a:t>Marchés couplés à 3 zones </a:t>
            </a:r>
          </a:p>
          <a:p>
            <a:pPr lvl="1"/>
            <a:r>
              <a:rPr lang="fr-FR" dirty="0">
                <a:latin typeface="Calibri" panose="020F0502020204030204" pitchFamily="34" charset="0"/>
              </a:rPr>
              <a:t>Analyse de sensibilité de la capacité d’échange</a:t>
            </a:r>
          </a:p>
          <a:p>
            <a:r>
              <a:rPr lang="fr-FR" dirty="0">
                <a:latin typeface="Calibri" panose="020F0502020204030204" pitchFamily="34" charset="0"/>
              </a:rPr>
              <a:t>Marchés couplés à 35 zones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624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26494" cy="14859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Marché unique – </a:t>
            </a:r>
            <a:r>
              <a:rPr lang="fr-FR" sz="4000" dirty="0">
                <a:solidFill>
                  <a:schemeClr val="accent1"/>
                </a:solidFill>
                <a:latin typeface="Calibri" panose="020F0502020204030204" pitchFamily="34" charset="0"/>
              </a:rPr>
              <a:t>Formulation mathématique du problème d’optimisation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3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507788" y="2171700"/>
            <a:ext cx="412452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Vendeur = Seller -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 err="1">
                <a:sym typeface="Wingdings" panose="05000000000000000000" pitchFamily="2" charset="2"/>
              </a:rPr>
              <a:t>Offer</a:t>
            </a:r>
            <a:r>
              <a:rPr lang="fr-FR" dirty="0">
                <a:sym typeface="Wingdings" panose="05000000000000000000" pitchFamily="2" charset="2"/>
              </a:rPr>
              <a:t>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825575" y="2171700"/>
            <a:ext cx="412452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Acheteur = </a:t>
            </a:r>
            <a:r>
              <a:rPr lang="fr-FR" dirty="0" err="1"/>
              <a:t>Buyer</a:t>
            </a:r>
            <a:r>
              <a:rPr lang="fr-FR" dirty="0"/>
              <a:t> -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 err="1">
                <a:sym typeface="Wingdings" panose="05000000000000000000" pitchFamily="2" charset="2"/>
              </a:rPr>
              <a:t>Bid</a:t>
            </a:r>
            <a:r>
              <a:rPr lang="fr-FR" dirty="0">
                <a:sym typeface="Wingdings" panose="05000000000000000000" pitchFamily="2" charset="2"/>
              </a:rPr>
              <a:t>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0F6CDD-5CD2-4C19-A20C-DC1816D70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5" y="2791726"/>
            <a:ext cx="4731768" cy="36616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8448A56-714A-480B-9E27-5826AF89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864" y="2791726"/>
            <a:ext cx="5071694" cy="3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2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26494" cy="1485900"/>
          </a:xfrm>
        </p:spPr>
        <p:txBody>
          <a:bodyPr>
            <a:normAutofit/>
          </a:bodyPr>
          <a:lstStyle/>
          <a:p>
            <a:r>
              <a:rPr lang="fr-FR" sz="3800" dirty="0">
                <a:latin typeface="Calibri" panose="020F0502020204030204" pitchFamily="34" charset="0"/>
              </a:rPr>
              <a:t>Marché unique – </a:t>
            </a:r>
            <a:r>
              <a:rPr lang="fr-FR" sz="3800" dirty="0">
                <a:solidFill>
                  <a:schemeClr val="accent1"/>
                </a:solidFill>
                <a:latin typeface="Calibri" panose="020F0502020204030204" pitchFamily="34" charset="0"/>
              </a:rPr>
              <a:t>Résultats pour la </a:t>
            </a:r>
            <a:r>
              <a:rPr lang="fr-FR" sz="3800" u="sng" dirty="0">
                <a:solidFill>
                  <a:schemeClr val="accent1"/>
                </a:solidFill>
                <a:latin typeface="Calibri" panose="020F0502020204030204" pitchFamily="34" charset="0"/>
              </a:rPr>
              <a:t>zone 1, zone 2</a:t>
            </a:r>
            <a:r>
              <a:rPr lang="fr-FR" sz="3800" dirty="0">
                <a:solidFill>
                  <a:schemeClr val="accent1"/>
                </a:solidFill>
                <a:latin typeface="Calibri" panose="020F0502020204030204" pitchFamily="34" charset="0"/>
              </a:rPr>
              <a:t> et </a:t>
            </a:r>
            <a:r>
              <a:rPr lang="fr-FR" sz="3800" u="sng" dirty="0">
                <a:solidFill>
                  <a:schemeClr val="accent1"/>
                </a:solidFill>
                <a:latin typeface="Calibri" panose="020F0502020204030204" pitchFamily="34" charset="0"/>
              </a:rPr>
              <a:t>zone 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8298" r="8802"/>
          <a:stretch/>
        </p:blipFill>
        <p:spPr>
          <a:xfrm>
            <a:off x="1867711" y="1954232"/>
            <a:ext cx="9902758" cy="426620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249038" y="4455267"/>
            <a:ext cx="84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7.24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011694" y="3902667"/>
            <a:ext cx="84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10.21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858656" y="2906884"/>
            <a:ext cx="84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14.95</a:t>
            </a:r>
          </a:p>
        </p:txBody>
      </p:sp>
    </p:spTree>
    <p:extLst>
      <p:ext uri="{BB962C8B-B14F-4D97-AF65-F5344CB8AC3E}">
        <p14:creationId xmlns:p14="http://schemas.microsoft.com/office/powerpoint/2010/main" val="194449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26494" cy="14859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Marchés couplés – </a:t>
            </a:r>
            <a:r>
              <a:rPr lang="fr-FR" sz="4000" dirty="0">
                <a:solidFill>
                  <a:schemeClr val="accent1"/>
                </a:solidFill>
                <a:latin typeface="Calibri" panose="020F0502020204030204" pitchFamily="34" charset="0"/>
              </a:rPr>
              <a:t>Formulation mathématique du problème d’optimisation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BA9117-9EC2-44B8-AED9-3F9CFCFD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464" y="1844615"/>
            <a:ext cx="5427272" cy="4824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10D543-1F57-4C01-B177-FA1D32A72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18" y="2414526"/>
            <a:ext cx="4607404" cy="10144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5F6699-9636-473A-A21F-CE7A1A663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72" y="3516487"/>
            <a:ext cx="4591458" cy="934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C05B75F-F484-4A7E-AEB6-B123B9477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215" y="2414526"/>
            <a:ext cx="5761815" cy="3226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A35AFCC-7F0A-4D13-A3E8-35770A3D2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18" y="4701880"/>
            <a:ext cx="4575512" cy="10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9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6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26494" cy="14859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Marchés couplés – </a:t>
            </a:r>
            <a:r>
              <a:rPr lang="fr-FR" sz="4000" dirty="0">
                <a:solidFill>
                  <a:schemeClr val="accent1"/>
                </a:solidFill>
                <a:latin typeface="Calibri" panose="020F0502020204030204" pitchFamily="34" charset="0"/>
              </a:rPr>
              <a:t>Résultats avec un marché à 3 zones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94" y="2171700"/>
            <a:ext cx="10058400" cy="35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26494" cy="14859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Marchés couplés – </a:t>
            </a:r>
            <a:r>
              <a:rPr lang="fr-FR" sz="4000" dirty="0">
                <a:solidFill>
                  <a:schemeClr val="accent1"/>
                </a:solidFill>
                <a:latin typeface="Calibri" panose="020F0502020204030204" pitchFamily="34" charset="0"/>
              </a:rPr>
              <a:t>Résultats avec un marché à 3 zones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7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478605" y="1850687"/>
            <a:ext cx="764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</a:rPr>
              <a:t>Hypothèses: </a:t>
            </a:r>
          </a:p>
          <a:p>
            <a:pPr marL="342900" indent="-342900">
              <a:buAutoNum type="arabicPeriod"/>
            </a:pPr>
            <a:r>
              <a:rPr lang="fr-FR" dirty="0">
                <a:latin typeface="Calibri" panose="020F0502020204030204" pitchFamily="34" charset="0"/>
              </a:rPr>
              <a:t>La capacité d’interconnexion entre chaque zone est égal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8809" r="33840"/>
          <a:stretch/>
        </p:blipFill>
        <p:spPr>
          <a:xfrm>
            <a:off x="3053957" y="2497018"/>
            <a:ext cx="6615337" cy="41195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061" y="3195990"/>
            <a:ext cx="828675" cy="50482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3638145" y="6079787"/>
            <a:ext cx="272374" cy="37359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124545" y="6103926"/>
            <a:ext cx="418289" cy="34945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926339" y="5365065"/>
            <a:ext cx="1711806" cy="966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9542834" y="5176205"/>
            <a:ext cx="749029" cy="1090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01870" y="4363987"/>
            <a:ext cx="244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Marché complètement découplé =&gt; cas de marché unique par zone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9794963" y="3727370"/>
            <a:ext cx="2003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Marché couplé</a:t>
            </a:r>
            <a:br>
              <a:rPr lang="fr-FR" dirty="0"/>
            </a:br>
            <a:r>
              <a:rPr lang="fr-FR" dirty="0"/>
              <a:t>pour les valeurs &gt; à </a:t>
            </a:r>
            <a:r>
              <a:rPr lang="fr-FR" b="1" dirty="0"/>
              <a:t>3550</a:t>
            </a:r>
            <a:r>
              <a:rPr lang="fr-FR" dirty="0"/>
              <a:t> le prix va toujours converger vers 10,14  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7515610" y="3936259"/>
            <a:ext cx="18180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Prix d’équilibre =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</a:rPr>
              <a:t>10.14</a:t>
            </a:r>
            <a:b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Ex. </a:t>
            </a:r>
            <a:r>
              <a:rPr lang="fr-FR" sz="1200" dirty="0" err="1">
                <a:solidFill>
                  <a:schemeClr val="accent6">
                    <a:lumMod val="50000"/>
                  </a:schemeClr>
                </a:solidFill>
              </a:rPr>
              <a:t>capacity</a:t>
            </a: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 =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3550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7747641" y="4525415"/>
            <a:ext cx="561302" cy="4009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7A6BDC-7E6D-40CE-9616-882EB091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0B6A93-D51E-4AB7-9E8F-65CC9D3D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AEAC42-2A8E-4F38-8A49-3CC1F9F6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71700"/>
            <a:ext cx="10271544" cy="419610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609FED7-2CBA-4EBE-AE47-B6457F21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26494" cy="14859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Marchés couplés – </a:t>
            </a:r>
            <a:r>
              <a:rPr lang="fr-FR" sz="4000" dirty="0">
                <a:solidFill>
                  <a:schemeClr val="accent1"/>
                </a:solidFill>
                <a:latin typeface="Calibri" panose="020F0502020204030204" pitchFamily="34" charset="0"/>
              </a:rPr>
              <a:t>Résultats avec un marché à 3 zones (Echanges nets) </a:t>
            </a:r>
          </a:p>
        </p:txBody>
      </p:sp>
    </p:spTree>
    <p:extLst>
      <p:ext uri="{BB962C8B-B14F-4D97-AF65-F5344CB8AC3E}">
        <p14:creationId xmlns:p14="http://schemas.microsoft.com/office/powerpoint/2010/main" val="100766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C5F4-F93C-4401-A373-43D8E4788B55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97" y="1955355"/>
            <a:ext cx="6600124" cy="2357187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26494" cy="14859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Marchés couplés – </a:t>
            </a:r>
            <a:r>
              <a:rPr lang="fr-FR" sz="4000" dirty="0">
                <a:solidFill>
                  <a:schemeClr val="accent1"/>
                </a:solidFill>
                <a:latin typeface="Calibri" panose="020F0502020204030204" pitchFamily="34" charset="0"/>
              </a:rPr>
              <a:t>Résultats avec un marché à 3 zones (rente d’interconnexion)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9AB47A-C150-48CD-905D-5B4D926F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09554"/>
            <a:ext cx="5207886" cy="294383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5F6B436-0B59-4DD8-8C8D-6422D4EB2054}"/>
              </a:ext>
            </a:extLst>
          </p:cNvPr>
          <p:cNvSpPr txBox="1"/>
          <p:nvPr/>
        </p:nvSpPr>
        <p:spPr>
          <a:xfrm>
            <a:off x="9767104" y="5415127"/>
            <a:ext cx="181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Ex. </a:t>
            </a:r>
            <a:r>
              <a:rPr lang="fr-FR" sz="1200" dirty="0" err="1">
                <a:solidFill>
                  <a:schemeClr val="accent6">
                    <a:lumMod val="50000"/>
                  </a:schemeClr>
                </a:solidFill>
              </a:rPr>
              <a:t>capacity</a:t>
            </a: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 =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3550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D87F5E1-8357-42B8-AAEB-F5A66B21D87D}"/>
              </a:ext>
            </a:extLst>
          </p:cNvPr>
          <p:cNvCxnSpPr>
            <a:cxnSpLocks/>
          </p:cNvCxnSpPr>
          <p:nvPr/>
        </p:nvCxnSpPr>
        <p:spPr>
          <a:xfrm flipV="1">
            <a:off x="9767104" y="5815596"/>
            <a:ext cx="224270" cy="17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0FC1B1C-681C-410D-A5EB-FA7E6A3D71B8}"/>
              </a:ext>
            </a:extLst>
          </p:cNvPr>
          <p:cNvSpPr txBox="1"/>
          <p:nvPr/>
        </p:nvSpPr>
        <p:spPr>
          <a:xfrm>
            <a:off x="6798085" y="3348446"/>
            <a:ext cx="18180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Rente max = </a:t>
            </a:r>
            <a:r>
              <a:rPr lang="fr-FR" sz="1600" b="1" dirty="0">
                <a:solidFill>
                  <a:schemeClr val="accent6">
                    <a:lumMod val="50000"/>
                  </a:schemeClr>
                </a:solidFill>
              </a:rPr>
              <a:t>13 140</a:t>
            </a:r>
            <a:b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Ex. </a:t>
            </a:r>
            <a:r>
              <a:rPr lang="fr-FR" sz="1200" dirty="0" err="1">
                <a:solidFill>
                  <a:schemeClr val="accent6">
                    <a:lumMod val="50000"/>
                  </a:schemeClr>
                </a:solidFill>
              </a:rPr>
              <a:t>capacity</a:t>
            </a: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 =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1800</a:t>
            </a:r>
          </a:p>
        </p:txBody>
      </p:sp>
    </p:spTree>
    <p:extLst>
      <p:ext uri="{BB962C8B-B14F-4D97-AF65-F5344CB8AC3E}">
        <p14:creationId xmlns:p14="http://schemas.microsoft.com/office/powerpoint/2010/main" val="37211946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654</TotalTime>
  <Words>318</Words>
  <Application>Microsoft Office PowerPoint</Application>
  <PresentationFormat>Grand écran</PresentationFormat>
  <Paragraphs>54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Calibri</vt:lpstr>
      <vt:lpstr>Courier New</vt:lpstr>
      <vt:lpstr>Franklin Gothic Book</vt:lpstr>
      <vt:lpstr>Crop</vt:lpstr>
      <vt:lpstr>Présentation PowerPoint</vt:lpstr>
      <vt:lpstr>Sommaire </vt:lpstr>
      <vt:lpstr>Marché unique – Formulation mathématique du problème d’optimisation </vt:lpstr>
      <vt:lpstr>Marché unique – Résultats pour la zone 1, zone 2 et zone 3</vt:lpstr>
      <vt:lpstr>Marchés couplés – Formulation mathématique du problème d’optimisation </vt:lpstr>
      <vt:lpstr>Marchés couplés – Résultats avec un marché à 3 zones </vt:lpstr>
      <vt:lpstr>Marchés couplés – Résultats avec un marché à 3 zones </vt:lpstr>
      <vt:lpstr>Marchés couplés – Résultats avec un marché à 3 zones (Echanges nets) </vt:lpstr>
      <vt:lpstr>Marchés couplés – Résultats avec un marché à 3 zones (rente d’interconnexion) </vt:lpstr>
      <vt:lpstr>Marchés couplés – Marché à 35 zones (plaque européenne)  </vt:lpstr>
      <vt:lpstr>Marchés couplés – Résultats avec marché à 35 zones (plaque européenne)  </vt:lpstr>
      <vt:lpstr>Marchés couplés – Résultats avec un marché à 35 zones (rente d’interconnexion) </vt:lpstr>
      <vt:lpstr>Merci pour votre attention</vt:lpstr>
    </vt:vector>
  </TitlesOfParts>
  <Company>ARTELIA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MILADINOVA Simona</dc:creator>
  <cp:lastModifiedBy>Seydou Dia</cp:lastModifiedBy>
  <cp:revision>15</cp:revision>
  <dcterms:created xsi:type="dcterms:W3CDTF">2022-02-10T21:24:10Z</dcterms:created>
  <dcterms:modified xsi:type="dcterms:W3CDTF">2022-02-11T16:00:48Z</dcterms:modified>
</cp:coreProperties>
</file>